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49" r:id="rId2"/>
  </p:sldMasterIdLst>
  <p:sldIdLst>
    <p:sldId id="256" r:id="rId3"/>
    <p:sldId id="257" r:id="rId4"/>
    <p:sldId id="258" r:id="rId5"/>
    <p:sldId id="268" r:id="rId6"/>
    <p:sldId id="259" r:id="rId7"/>
    <p:sldId id="260" r:id="rId8"/>
    <p:sldId id="261" r:id="rId9"/>
    <p:sldId id="262" r:id="rId10"/>
    <p:sldId id="271" r:id="rId11"/>
    <p:sldId id="272" r:id="rId12"/>
    <p:sldId id="263" r:id="rId13"/>
    <p:sldId id="264" r:id="rId14"/>
    <p:sldId id="273" r:id="rId15"/>
    <p:sldId id="266" r:id="rId16"/>
    <p:sldId id="270" r:id="rId1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86" autoAdjust="0"/>
    <p:restoredTop sz="94754" autoAdjust="0"/>
  </p:normalViewPr>
  <p:slideViewPr>
    <p:cSldViewPr>
      <p:cViewPr>
        <p:scale>
          <a:sx n="66" d="100"/>
          <a:sy n="66" d="100"/>
        </p:scale>
        <p:origin x="-1554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4D2C7A-1481-4EF4-8E72-46CE6BFC7C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929755-F068-46BA-8A2A-E5DD4B6CBF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460882-1E73-4487-B35A-342617EED1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81000" y="990600"/>
            <a:ext cx="76200" cy="5105400"/>
          </a:xfrm>
          <a:prstGeom prst="rect">
            <a:avLst/>
          </a:prstGeom>
          <a:solidFill>
            <a:schemeClr val="bg2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Times New Roman" pitchFamily="18" charset="0"/>
            </a:endParaRPr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381000" y="304800"/>
            <a:ext cx="8391525" cy="5791200"/>
            <a:chOff x="240" y="192"/>
            <a:chExt cx="5286" cy="3648"/>
          </a:xfrm>
        </p:grpSpPr>
        <p:sp>
          <p:nvSpPr>
            <p:cNvPr id="6" name="Rectangle 9"/>
            <p:cNvSpPr>
              <a:spLocks noChangeArrowheads="1"/>
            </p:cNvSpPr>
            <p:nvPr/>
          </p:nvSpPr>
          <p:spPr bwMode="auto">
            <a:xfrm flipV="1">
              <a:off x="5236" y="192"/>
              <a:ext cx="288" cy="2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ctr"/>
              <a:endParaRPr lang="en-US">
                <a:latin typeface="Times New Roman" pitchFamily="18" charset="0"/>
              </a:endParaRPr>
            </a:p>
          </p:txBody>
        </p:sp>
        <p:sp>
          <p:nvSpPr>
            <p:cNvPr id="7" name="Rectangle 10"/>
            <p:cNvSpPr>
              <a:spLocks noChangeArrowheads="1"/>
            </p:cNvSpPr>
            <p:nvPr/>
          </p:nvSpPr>
          <p:spPr bwMode="auto">
            <a:xfrm flipV="1">
              <a:off x="240" y="192"/>
              <a:ext cx="5004" cy="288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latin typeface="Times New Roman" pitchFamily="18" charset="0"/>
              </a:endParaRPr>
            </a:p>
          </p:txBody>
        </p:sp>
        <p:sp>
          <p:nvSpPr>
            <p:cNvPr id="8" name="Rectangle 11"/>
            <p:cNvSpPr>
              <a:spLocks noChangeArrowheads="1"/>
            </p:cNvSpPr>
            <p:nvPr/>
          </p:nvSpPr>
          <p:spPr bwMode="auto">
            <a:xfrm flipV="1">
              <a:off x="240" y="480"/>
              <a:ext cx="500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ctr"/>
              <a:endParaRPr lang="en-US">
                <a:latin typeface="Times New Roman" pitchFamily="18" charset="0"/>
              </a:endParaRPr>
            </a:p>
          </p:txBody>
        </p:sp>
        <p:sp>
          <p:nvSpPr>
            <p:cNvPr id="9" name="Rectangle 12"/>
            <p:cNvSpPr>
              <a:spLocks noChangeArrowheads="1"/>
            </p:cNvSpPr>
            <p:nvPr/>
          </p:nvSpPr>
          <p:spPr bwMode="auto">
            <a:xfrm flipV="1">
              <a:off x="5242" y="480"/>
              <a:ext cx="282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latin typeface="Times New Roman" pitchFamily="18" charset="0"/>
              </a:endParaRPr>
            </a:p>
          </p:txBody>
        </p:sp>
        <p:sp>
          <p:nvSpPr>
            <p:cNvPr id="10" name="Line 13"/>
            <p:cNvSpPr>
              <a:spLocks noChangeShapeType="1"/>
            </p:cNvSpPr>
            <p:nvPr/>
          </p:nvSpPr>
          <p:spPr bwMode="auto">
            <a:xfrm flipH="1">
              <a:off x="480" y="2256"/>
              <a:ext cx="484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Rectangle 14"/>
            <p:cNvSpPr>
              <a:spLocks noChangeArrowheads="1"/>
            </p:cNvSpPr>
            <p:nvPr/>
          </p:nvSpPr>
          <p:spPr bwMode="auto">
            <a:xfrm>
              <a:off x="240" y="192"/>
              <a:ext cx="5286" cy="364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latin typeface="Times New Roman" pitchFamily="18" charset="0"/>
              </a:endParaRPr>
            </a:p>
          </p:txBody>
        </p:sp>
      </p:grpSp>
      <p:sp>
        <p:nvSpPr>
          <p:cNvPr id="921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62000" y="1371600"/>
            <a:ext cx="7696200" cy="2057400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762000" y="3765550"/>
            <a:ext cx="7696200" cy="20574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>
                <a:latin typeface="Arial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2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 b="1"/>
            </a:lvl1pPr>
          </a:lstStyle>
          <a:p>
            <a:pPr>
              <a:defRPr/>
            </a:pPr>
            <a:fld id="{F9A7AEE6-7400-44F1-97EF-36A7C52D9D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7BAD70-436F-4E28-9798-0276463D62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EB8670-8769-48E9-B017-E269E6FFA4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4038600" cy="4302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4038600" cy="4302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E746E7-CD9E-41F2-BE56-389D5F2B8B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F1E1AE-DF77-45C8-85FC-08BB7DA691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776827-3191-4FD5-A493-C48E84C691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39CB5E-723A-4D75-B752-5CEB1699EE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08136C-1555-409E-BA84-3DD7BABB64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5E5800-EF3E-4CAA-AED3-BFF2682F29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725765-C01A-4E19-973A-70228657D5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EC8BB6-A411-4788-B88C-4DBB561FE4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0"/>
            <a:ext cx="2057400" cy="5597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400"/>
            <a:ext cx="6019800" cy="5597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4C3C1B-00D3-4B33-A1B2-26F2330009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65CEDB-623D-4161-96BE-11CAF66CF6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FF22F5-249E-4C0D-A9AA-972820BACB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241B36-E286-4B14-9790-F5D5C2891C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415493-E7BD-4DFB-B765-972E0AADF2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B9FA8B-A36C-422F-8A27-AF86BE8973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B2D1B7-53AE-4828-AFE6-5107F45531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3700F5-7ADA-44F4-AB76-DDE0B52534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46F0C529-7A0C-4A43-9B39-ACA81E82A5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533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28800"/>
            <a:ext cx="8229600" cy="430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>
              <a:defRPr/>
            </a:pPr>
            <a:fld id="{D5310B3F-91FA-4191-BD7C-15AF3F657E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2055" name="Group 7"/>
          <p:cNvGrpSpPr>
            <a:grpSpLocks/>
          </p:cNvGrpSpPr>
          <p:nvPr/>
        </p:nvGrpSpPr>
        <p:grpSpPr bwMode="auto">
          <a:xfrm>
            <a:off x="279400" y="152400"/>
            <a:ext cx="8686800" cy="1600200"/>
            <a:chOff x="176" y="96"/>
            <a:chExt cx="5472" cy="1008"/>
          </a:xfrm>
        </p:grpSpPr>
        <p:sp>
          <p:nvSpPr>
            <p:cNvPr id="2056" name="Line 8"/>
            <p:cNvSpPr>
              <a:spLocks noChangeShapeType="1"/>
            </p:cNvSpPr>
            <p:nvPr/>
          </p:nvSpPr>
          <p:spPr bwMode="auto">
            <a:xfrm flipH="1">
              <a:off x="288" y="1104"/>
              <a:ext cx="523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7" name="Rectangle 9"/>
            <p:cNvSpPr>
              <a:spLocks noChangeArrowheads="1"/>
            </p:cNvSpPr>
            <p:nvPr/>
          </p:nvSpPr>
          <p:spPr bwMode="auto">
            <a:xfrm>
              <a:off x="5504" y="96"/>
              <a:ext cx="14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latin typeface="Times New Roman" pitchFamily="18" charset="0"/>
              </a:endParaRPr>
            </a:p>
          </p:txBody>
        </p:sp>
        <p:sp>
          <p:nvSpPr>
            <p:cNvPr id="2058" name="Rectangle 10"/>
            <p:cNvSpPr>
              <a:spLocks noChangeArrowheads="1"/>
            </p:cNvSpPr>
            <p:nvPr/>
          </p:nvSpPr>
          <p:spPr bwMode="auto">
            <a:xfrm>
              <a:off x="176" y="96"/>
              <a:ext cx="5326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latin typeface="Times New Roman" pitchFamily="18" charset="0"/>
              </a:endParaRPr>
            </a:p>
          </p:txBody>
        </p:sp>
        <p:sp>
          <p:nvSpPr>
            <p:cNvPr id="2059" name="Rectangle 11"/>
            <p:cNvSpPr>
              <a:spLocks noChangeArrowheads="1"/>
            </p:cNvSpPr>
            <p:nvPr/>
          </p:nvSpPr>
          <p:spPr bwMode="auto">
            <a:xfrm>
              <a:off x="176" y="240"/>
              <a:ext cx="5326" cy="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latin typeface="Times New Roman" pitchFamily="18" charset="0"/>
              </a:endParaRPr>
            </a:p>
          </p:txBody>
        </p:sp>
        <p:sp>
          <p:nvSpPr>
            <p:cNvPr id="2060" name="Rectangle 12"/>
            <p:cNvSpPr>
              <a:spLocks noChangeArrowheads="1"/>
            </p:cNvSpPr>
            <p:nvPr/>
          </p:nvSpPr>
          <p:spPr bwMode="auto">
            <a:xfrm>
              <a:off x="5504" y="241"/>
              <a:ext cx="144" cy="86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latin typeface="Times New Roman" pitchFamily="18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0000"/>
        <a:buFont typeface="Wingdings" pitchFamily="2" charset="2"/>
        <a:buChar char="o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377950" indent="-468313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o"/>
        <a:defRPr sz="2400">
          <a:solidFill>
            <a:schemeClr val="tx1"/>
          </a:solidFill>
          <a:latin typeface="+mn-lt"/>
        </a:defRPr>
      </a:lvl3pPr>
      <a:lvl4pPr marL="1827213" indent="-4381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297113" indent="-46831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5pPr>
      <a:lvl6pPr marL="27543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6pPr>
      <a:lvl7pPr marL="32115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7pPr>
      <a:lvl8pPr marL="36687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8pPr>
      <a:lvl9pPr marL="41259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O3nM8m9m2OU" TargetMode="External"/><Relationship Id="rId2" Type="http://schemas.openxmlformats.org/officeDocument/2006/relationships/hyperlink" Target="../Videos/20131125_101836.mp4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1295400"/>
            <a:ext cx="7696200" cy="936625"/>
          </a:xfrm>
        </p:spPr>
        <p:txBody>
          <a:bodyPr/>
          <a:lstStyle/>
          <a:p>
            <a:pPr eaLnBrk="1" hangingPunct="1"/>
            <a:r>
              <a:rPr lang="en-US" altLang="en-US" sz="3600" u="sng" smtClean="0"/>
              <a:t>Somerset Berkley Regional High School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  <a:p>
            <a:pPr eaLnBrk="1" hangingPunct="1"/>
            <a:endParaRPr lang="en-US" altLang="en-US" smtClean="0"/>
          </a:p>
          <a:p>
            <a:pPr eaLnBrk="1" hangingPunct="1"/>
            <a:r>
              <a:rPr lang="en-US" altLang="en-US" smtClean="0"/>
              <a:t>	Robotics Engineering with LabView</a:t>
            </a:r>
          </a:p>
          <a:p>
            <a:pPr eaLnBrk="1" hangingPunct="1"/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C:\Users\sean\Pictures\IMG_20131115_1333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0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AutoShape 4"/>
          <p:cNvSpPr>
            <a:spLocks noChangeArrowheads="1"/>
          </p:cNvSpPr>
          <p:nvPr/>
        </p:nvSpPr>
        <p:spPr bwMode="auto">
          <a:xfrm>
            <a:off x="609600" y="381000"/>
            <a:ext cx="4572000" cy="18288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/>
              <a:t>Test and Evaluate</a:t>
            </a:r>
          </a:p>
          <a:p>
            <a:pPr algn="ctr"/>
            <a:r>
              <a:rPr lang="en-US" altLang="en-US"/>
              <a:t>the solution(s)</a:t>
            </a:r>
          </a:p>
        </p:txBody>
      </p:sp>
      <p:sp>
        <p:nvSpPr>
          <p:cNvPr id="12291" name="Text Box 5"/>
          <p:cNvSpPr txBox="1">
            <a:spLocks noChangeArrowheads="1"/>
          </p:cNvSpPr>
          <p:nvPr/>
        </p:nvSpPr>
        <p:spPr bwMode="auto">
          <a:xfrm>
            <a:off x="533400" y="2562225"/>
            <a:ext cx="5618846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400" dirty="0"/>
              <a:t>Does it work</a:t>
            </a:r>
            <a:r>
              <a:rPr lang="en-US" altLang="en-US" sz="1400" dirty="0" smtClean="0"/>
              <a:t>?</a:t>
            </a:r>
          </a:p>
          <a:p>
            <a:r>
              <a:rPr lang="en-US" altLang="en-US" sz="1400" dirty="0" smtClean="0"/>
              <a:t>All solutions above work, but the question is which one is the fastest.</a:t>
            </a:r>
            <a:endParaRPr lang="en-US" altLang="en-US" sz="1400" dirty="0"/>
          </a:p>
          <a:p>
            <a:r>
              <a:rPr lang="en-US" altLang="en-US" sz="1400" dirty="0"/>
              <a:t>Does it meet the original design constraints</a:t>
            </a:r>
            <a:r>
              <a:rPr lang="en-US" altLang="en-US" sz="1400" dirty="0" smtClean="0"/>
              <a:t>?</a:t>
            </a:r>
          </a:p>
          <a:p>
            <a:r>
              <a:rPr lang="en-US" altLang="en-US" sz="1400" dirty="0" smtClean="0"/>
              <a:t>All of the solutions meet the design.</a:t>
            </a:r>
            <a:endParaRPr lang="en-US" altLang="en-US" sz="1400" dirty="0"/>
          </a:p>
          <a:p>
            <a:r>
              <a:rPr lang="en-US" altLang="en-US" sz="1400" dirty="0"/>
              <a:t>Can it be manufactured</a:t>
            </a:r>
            <a:r>
              <a:rPr lang="en-US" altLang="en-US" sz="1400" dirty="0" smtClean="0"/>
              <a:t>?</a:t>
            </a:r>
          </a:p>
          <a:p>
            <a:r>
              <a:rPr lang="en-US" altLang="en-US" sz="1400" dirty="0" smtClean="0"/>
              <a:t>They can all be manufactured.</a:t>
            </a:r>
            <a:endParaRPr lang="en-US" altLang="en-US" sz="1400" dirty="0"/>
          </a:p>
          <a:p>
            <a:r>
              <a:rPr lang="en-US" altLang="en-US" sz="1400" dirty="0"/>
              <a:t>Is it safe?</a:t>
            </a:r>
          </a:p>
          <a:p>
            <a:r>
              <a:rPr lang="en-US" altLang="en-US" sz="1400" dirty="0"/>
              <a:t>What happens to the products when its useful </a:t>
            </a:r>
          </a:p>
          <a:p>
            <a:r>
              <a:rPr lang="en-US" altLang="en-US" sz="1400" dirty="0"/>
              <a:t>life is finished</a:t>
            </a:r>
            <a:r>
              <a:rPr lang="en-US" altLang="en-US" sz="1400" dirty="0" smtClean="0"/>
              <a:t>?</a:t>
            </a:r>
          </a:p>
          <a:p>
            <a:r>
              <a:rPr lang="en-US" altLang="en-US" sz="1400" dirty="0" smtClean="0"/>
              <a:t>It will always be useful.</a:t>
            </a:r>
            <a:endParaRPr lang="en-US" altLang="en-US" sz="1400" dirty="0"/>
          </a:p>
        </p:txBody>
      </p:sp>
      <p:pic>
        <p:nvPicPr>
          <p:cNvPr id="12292" name="Picture 7" descr="machine_pa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457200"/>
            <a:ext cx="32766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3" name="Rectangle 8"/>
          <p:cNvSpPr>
            <a:spLocks noChangeArrowheads="1"/>
          </p:cNvSpPr>
          <p:nvPr/>
        </p:nvSpPr>
        <p:spPr bwMode="auto">
          <a:xfrm>
            <a:off x="304800" y="6583363"/>
            <a:ext cx="330676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200"/>
              <a:t>Ma.Science and Engineering Framework 2006</a:t>
            </a:r>
          </a:p>
        </p:txBody>
      </p:sp>
      <p:sp>
        <p:nvSpPr>
          <p:cNvPr id="12294" name="Text Box 10"/>
          <p:cNvSpPr txBox="1">
            <a:spLocks noChangeArrowheads="1"/>
          </p:cNvSpPr>
          <p:nvPr/>
        </p:nvSpPr>
        <p:spPr bwMode="auto">
          <a:xfrm>
            <a:off x="5176838" y="5181600"/>
            <a:ext cx="38989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/>
              <a:t>Use GoAnimate.com </a:t>
            </a:r>
          </a:p>
          <a:p>
            <a:r>
              <a:rPr lang="en-US" altLang="en-US"/>
              <a:t>to respond to the questions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4"/>
          <p:cNvSpPr>
            <a:spLocks noChangeArrowheads="1"/>
          </p:cNvSpPr>
          <p:nvPr/>
        </p:nvSpPr>
        <p:spPr bwMode="auto">
          <a:xfrm>
            <a:off x="2438400" y="304800"/>
            <a:ext cx="4572000" cy="18288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/>
              <a:t>Communicate the solution(s)</a:t>
            </a:r>
          </a:p>
        </p:txBody>
      </p:sp>
      <p:sp>
        <p:nvSpPr>
          <p:cNvPr id="13315" name="Text Box 5"/>
          <p:cNvSpPr txBox="1">
            <a:spLocks noChangeArrowheads="1"/>
          </p:cNvSpPr>
          <p:nvPr/>
        </p:nvSpPr>
        <p:spPr bwMode="auto">
          <a:xfrm>
            <a:off x="533400" y="2286000"/>
            <a:ext cx="83058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en-US" dirty="0"/>
              <a:t> </a:t>
            </a:r>
            <a:r>
              <a:rPr lang="en-US" altLang="en-US" dirty="0">
                <a:solidFill>
                  <a:schemeClr val="accent2"/>
                </a:solidFill>
              </a:rPr>
              <a:t>Describe how the solution(s) best meet(s) the initial need</a:t>
            </a:r>
          </a:p>
          <a:p>
            <a:r>
              <a:rPr lang="en-US" altLang="en-US" dirty="0">
                <a:solidFill>
                  <a:schemeClr val="accent2"/>
                </a:solidFill>
              </a:rPr>
              <a:t> or </a:t>
            </a:r>
            <a:r>
              <a:rPr lang="en-US" altLang="en-US" dirty="0" smtClean="0">
                <a:solidFill>
                  <a:schemeClr val="accent2"/>
                </a:solidFill>
              </a:rPr>
              <a:t>problem</a:t>
            </a:r>
          </a:p>
          <a:p>
            <a:r>
              <a:rPr lang="en-US" altLang="en-US" dirty="0" smtClean="0">
                <a:solidFill>
                  <a:schemeClr val="accent2"/>
                </a:solidFill>
              </a:rPr>
              <a:t>The last solution best meets the problem because it travels the total 40 feet the fastest (3.07 feet/second).</a:t>
            </a:r>
            <a:endParaRPr lang="en-US" altLang="en-US" dirty="0">
              <a:solidFill>
                <a:schemeClr val="accent2"/>
              </a:solidFill>
            </a:endParaRPr>
          </a:p>
        </p:txBody>
      </p:sp>
      <p:sp>
        <p:nvSpPr>
          <p:cNvPr id="13316" name="Text Box 9"/>
          <p:cNvSpPr txBox="1">
            <a:spLocks noChangeArrowheads="1"/>
          </p:cNvSpPr>
          <p:nvPr/>
        </p:nvSpPr>
        <p:spPr bwMode="auto">
          <a:xfrm>
            <a:off x="669925" y="316388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altLang="en-US"/>
          </a:p>
        </p:txBody>
      </p:sp>
      <p:sp>
        <p:nvSpPr>
          <p:cNvPr id="13317" name="Rectangle 10"/>
          <p:cNvSpPr>
            <a:spLocks noChangeArrowheads="1"/>
          </p:cNvSpPr>
          <p:nvPr/>
        </p:nvSpPr>
        <p:spPr bwMode="auto">
          <a:xfrm>
            <a:off x="304800" y="6583363"/>
            <a:ext cx="330676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200"/>
              <a:t>Ma.Science and Engineering Framework 2006</a:t>
            </a:r>
          </a:p>
        </p:txBody>
      </p:sp>
      <p:sp>
        <p:nvSpPr>
          <p:cNvPr id="13318" name="Text Box 12"/>
          <p:cNvSpPr txBox="1">
            <a:spLocks noChangeArrowheads="1"/>
          </p:cNvSpPr>
          <p:nvPr/>
        </p:nvSpPr>
        <p:spPr bwMode="auto">
          <a:xfrm>
            <a:off x="990600" y="4191000"/>
            <a:ext cx="838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/>
              <a:t>Publish your GoAnimate video!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1219200"/>
            <a:ext cx="746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2" action="ppaction://hlinkfile"/>
              </a:rPr>
              <a:t>..\Videos\20131125_101836.mp4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219200" y="3505200"/>
            <a:ext cx="624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hlinkClick r:id="rId3"/>
              </a:rPr>
              <a:t>https://www.youtube.com/watch?v=O3nM8m9m2OU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4"/>
          <p:cNvSpPr>
            <a:spLocks noChangeArrowheads="1"/>
          </p:cNvSpPr>
          <p:nvPr/>
        </p:nvSpPr>
        <p:spPr bwMode="auto">
          <a:xfrm>
            <a:off x="2438400" y="304800"/>
            <a:ext cx="4572000" cy="18288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/>
              <a:t>Redesign</a:t>
            </a:r>
          </a:p>
        </p:txBody>
      </p:sp>
      <p:sp>
        <p:nvSpPr>
          <p:cNvPr id="15363" name="Text Box 5"/>
          <p:cNvSpPr txBox="1">
            <a:spLocks noChangeArrowheads="1"/>
          </p:cNvSpPr>
          <p:nvPr/>
        </p:nvSpPr>
        <p:spPr bwMode="auto">
          <a:xfrm>
            <a:off x="838200" y="2743200"/>
            <a:ext cx="771842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/>
              <a:t>Overhaul the solution(s) based on information gathered</a:t>
            </a:r>
          </a:p>
          <a:p>
            <a:r>
              <a:rPr lang="en-US" altLang="en-US"/>
              <a:t>during testing and self-assessment activity.</a:t>
            </a:r>
          </a:p>
        </p:txBody>
      </p:sp>
      <p:sp>
        <p:nvSpPr>
          <p:cNvPr id="15364" name="Rectangle 6"/>
          <p:cNvSpPr>
            <a:spLocks noChangeArrowheads="1"/>
          </p:cNvSpPr>
          <p:nvPr/>
        </p:nvSpPr>
        <p:spPr bwMode="auto">
          <a:xfrm>
            <a:off x="0" y="6400800"/>
            <a:ext cx="330676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200"/>
              <a:t>Ma.Science and Engineering Framework 2006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"/>
          <p:cNvSpPr>
            <a:spLocks noChangeArrowheads="1"/>
          </p:cNvSpPr>
          <p:nvPr/>
        </p:nvSpPr>
        <p:spPr bwMode="auto">
          <a:xfrm>
            <a:off x="838200" y="457200"/>
            <a:ext cx="79248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lvl="1"/>
            <a:r>
              <a:rPr lang="en-US" altLang="en-US" sz="1800" b="1"/>
              <a:t>1. Engineering Design</a:t>
            </a:r>
            <a:endParaRPr lang="en-US" altLang="en-US" sz="1800"/>
          </a:p>
          <a:p>
            <a:pPr lvl="1"/>
            <a:r>
              <a:rPr lang="en-US" altLang="en-US" sz="1800" i="1"/>
              <a:t>Central Concepts</a:t>
            </a:r>
            <a:r>
              <a:rPr lang="en-US" altLang="en-US" sz="1800"/>
              <a:t>: Engineering design involves practical problem solving, research, development, and invention/innovation, and requires designing, drawing, building, testing, and redesigning. Students should demonstrate the ability to use the engineering design process to solve a problem or meet a challenge.</a:t>
            </a:r>
          </a:p>
        </p:txBody>
      </p:sp>
      <p:pic>
        <p:nvPicPr>
          <p:cNvPr id="5123" name="Picture 12" descr="MPj0409402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2286000"/>
            <a:ext cx="5410200" cy="429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Text Box 13"/>
          <p:cNvSpPr txBox="1">
            <a:spLocks noChangeArrowheads="1"/>
          </p:cNvSpPr>
          <p:nvPr/>
        </p:nvSpPr>
        <p:spPr bwMode="auto">
          <a:xfrm>
            <a:off x="0" y="6564313"/>
            <a:ext cx="330676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200"/>
              <a:t>Ma.Science and Engineering Framework 2006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ChangeArrowheads="1"/>
          </p:cNvSpPr>
          <p:nvPr/>
        </p:nvSpPr>
        <p:spPr bwMode="auto">
          <a:xfrm>
            <a:off x="457200" y="838200"/>
            <a:ext cx="86868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tabLst>
                <a:tab pos="457200" algn="l"/>
              </a:tabLst>
            </a:pPr>
            <a:r>
              <a:rPr lang="en-US" altLang="en-US" sz="1800"/>
              <a:t>1.1	Identify and explain the steps of the engineering design process: identify the problem, research the problem, develop possible solutions, select the best possible solution(s), construct prototypes and/or models, test and evaluate, communicate the solutions, and redesign.</a:t>
            </a:r>
          </a:p>
        </p:txBody>
      </p:sp>
      <p:sp>
        <p:nvSpPr>
          <p:cNvPr id="6147" name="WordArt 5"/>
          <p:cNvSpPr>
            <a:spLocks noChangeArrowheads="1" noChangeShapeType="1" noTextEdit="1"/>
          </p:cNvSpPr>
          <p:nvPr/>
        </p:nvSpPr>
        <p:spPr bwMode="auto">
          <a:xfrm>
            <a:off x="2895600" y="228600"/>
            <a:ext cx="3171825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Standard 1.1</a:t>
            </a:r>
          </a:p>
          <a:p>
            <a:pPr algn="ctr"/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 </a:t>
            </a:r>
          </a:p>
        </p:txBody>
      </p:sp>
      <p:sp>
        <p:nvSpPr>
          <p:cNvPr id="6148" name="AutoShape 6"/>
          <p:cNvSpPr>
            <a:spLocks noChangeArrowheads="1"/>
          </p:cNvSpPr>
          <p:nvPr/>
        </p:nvSpPr>
        <p:spPr bwMode="auto">
          <a:xfrm>
            <a:off x="3505200" y="1981200"/>
            <a:ext cx="1828800" cy="8382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1800"/>
              <a:t>Identify the </a:t>
            </a:r>
          </a:p>
          <a:p>
            <a:pPr algn="ctr"/>
            <a:r>
              <a:rPr lang="en-US" altLang="en-US" sz="1800"/>
              <a:t>problem </a:t>
            </a:r>
          </a:p>
          <a:p>
            <a:pPr algn="ctr"/>
            <a:endParaRPr lang="en-US" altLang="en-US" sz="1800"/>
          </a:p>
        </p:txBody>
      </p:sp>
      <p:sp>
        <p:nvSpPr>
          <p:cNvPr id="6149" name="AutoShape 8"/>
          <p:cNvSpPr>
            <a:spLocks noChangeArrowheads="1"/>
          </p:cNvSpPr>
          <p:nvPr/>
        </p:nvSpPr>
        <p:spPr bwMode="auto">
          <a:xfrm>
            <a:off x="6096000" y="2438400"/>
            <a:ext cx="2209800" cy="8382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1800"/>
              <a:t>Research the </a:t>
            </a:r>
          </a:p>
          <a:p>
            <a:pPr algn="ctr"/>
            <a:r>
              <a:rPr lang="en-US" altLang="en-US" sz="1800"/>
              <a:t>problem</a:t>
            </a:r>
          </a:p>
        </p:txBody>
      </p:sp>
      <p:sp>
        <p:nvSpPr>
          <p:cNvPr id="6150" name="AutoShape 9"/>
          <p:cNvSpPr>
            <a:spLocks noChangeArrowheads="1"/>
          </p:cNvSpPr>
          <p:nvPr/>
        </p:nvSpPr>
        <p:spPr bwMode="auto">
          <a:xfrm>
            <a:off x="6477000" y="3886200"/>
            <a:ext cx="1828800" cy="8382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1800"/>
              <a:t>Develop solutions</a:t>
            </a:r>
          </a:p>
        </p:txBody>
      </p:sp>
      <p:sp>
        <p:nvSpPr>
          <p:cNvPr id="6151" name="AutoShape 10"/>
          <p:cNvSpPr>
            <a:spLocks noChangeArrowheads="1"/>
          </p:cNvSpPr>
          <p:nvPr/>
        </p:nvSpPr>
        <p:spPr bwMode="auto">
          <a:xfrm>
            <a:off x="5943600" y="5410200"/>
            <a:ext cx="1828800" cy="8382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1800"/>
              <a:t>Select the best </a:t>
            </a:r>
          </a:p>
          <a:p>
            <a:pPr algn="ctr"/>
            <a:r>
              <a:rPr lang="en-US" altLang="en-US" sz="1800"/>
              <a:t>solution</a:t>
            </a:r>
          </a:p>
        </p:txBody>
      </p:sp>
      <p:sp>
        <p:nvSpPr>
          <p:cNvPr id="6152" name="AutoShape 11"/>
          <p:cNvSpPr>
            <a:spLocks noChangeArrowheads="1"/>
          </p:cNvSpPr>
          <p:nvPr/>
        </p:nvSpPr>
        <p:spPr bwMode="auto">
          <a:xfrm>
            <a:off x="3581400" y="5791200"/>
            <a:ext cx="1828800" cy="8382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1800"/>
              <a:t>Construct a</a:t>
            </a:r>
          </a:p>
          <a:p>
            <a:pPr algn="ctr"/>
            <a:r>
              <a:rPr lang="en-US" altLang="en-US" sz="1800"/>
              <a:t>prototype</a:t>
            </a:r>
          </a:p>
          <a:p>
            <a:pPr algn="ctr"/>
            <a:endParaRPr lang="en-US" altLang="en-US" sz="1800"/>
          </a:p>
        </p:txBody>
      </p:sp>
      <p:sp>
        <p:nvSpPr>
          <p:cNvPr id="6153" name="AutoShape 12"/>
          <p:cNvSpPr>
            <a:spLocks noChangeArrowheads="1"/>
          </p:cNvSpPr>
          <p:nvPr/>
        </p:nvSpPr>
        <p:spPr bwMode="auto">
          <a:xfrm>
            <a:off x="1295400" y="5486400"/>
            <a:ext cx="1828800" cy="8382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1800"/>
              <a:t>Test and</a:t>
            </a:r>
          </a:p>
          <a:p>
            <a:pPr algn="ctr"/>
            <a:r>
              <a:rPr lang="en-US" altLang="en-US" sz="1800"/>
              <a:t>evaluate</a:t>
            </a:r>
          </a:p>
          <a:p>
            <a:pPr algn="ctr"/>
            <a:endParaRPr lang="en-US" altLang="en-US" sz="1800"/>
          </a:p>
        </p:txBody>
      </p:sp>
      <p:sp>
        <p:nvSpPr>
          <p:cNvPr id="6154" name="AutoShape 13"/>
          <p:cNvSpPr>
            <a:spLocks noChangeArrowheads="1"/>
          </p:cNvSpPr>
          <p:nvPr/>
        </p:nvSpPr>
        <p:spPr bwMode="auto">
          <a:xfrm>
            <a:off x="838200" y="3886200"/>
            <a:ext cx="1828800" cy="8382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1800"/>
              <a:t>Communicate the</a:t>
            </a:r>
          </a:p>
          <a:p>
            <a:pPr algn="ctr"/>
            <a:r>
              <a:rPr lang="en-US" altLang="en-US" sz="1800"/>
              <a:t>solutions</a:t>
            </a:r>
          </a:p>
        </p:txBody>
      </p:sp>
      <p:sp>
        <p:nvSpPr>
          <p:cNvPr id="6155" name="AutoShape 14"/>
          <p:cNvSpPr>
            <a:spLocks noChangeArrowheads="1"/>
          </p:cNvSpPr>
          <p:nvPr/>
        </p:nvSpPr>
        <p:spPr bwMode="auto">
          <a:xfrm>
            <a:off x="914400" y="2514600"/>
            <a:ext cx="1828800" cy="8382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1800"/>
              <a:t>Redesign</a:t>
            </a:r>
          </a:p>
        </p:txBody>
      </p:sp>
      <p:sp>
        <p:nvSpPr>
          <p:cNvPr id="6156" name="Line 21"/>
          <p:cNvSpPr>
            <a:spLocks noChangeShapeType="1"/>
          </p:cNvSpPr>
          <p:nvPr/>
        </p:nvSpPr>
        <p:spPr bwMode="auto">
          <a:xfrm>
            <a:off x="5410200" y="2438400"/>
            <a:ext cx="6096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157" name="Line 22"/>
          <p:cNvSpPr>
            <a:spLocks noChangeShapeType="1"/>
          </p:cNvSpPr>
          <p:nvPr/>
        </p:nvSpPr>
        <p:spPr bwMode="auto">
          <a:xfrm>
            <a:off x="6934200" y="3352800"/>
            <a:ext cx="762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158" name="Line 24"/>
          <p:cNvSpPr>
            <a:spLocks noChangeShapeType="1"/>
          </p:cNvSpPr>
          <p:nvPr/>
        </p:nvSpPr>
        <p:spPr bwMode="auto">
          <a:xfrm flipH="1">
            <a:off x="6934200" y="4876800"/>
            <a:ext cx="3810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159" name="Line 25"/>
          <p:cNvSpPr>
            <a:spLocks noChangeShapeType="1"/>
          </p:cNvSpPr>
          <p:nvPr/>
        </p:nvSpPr>
        <p:spPr bwMode="auto">
          <a:xfrm flipH="1">
            <a:off x="5410200" y="6248400"/>
            <a:ext cx="6096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160" name="Line 26"/>
          <p:cNvSpPr>
            <a:spLocks noChangeShapeType="1"/>
          </p:cNvSpPr>
          <p:nvPr/>
        </p:nvSpPr>
        <p:spPr bwMode="auto">
          <a:xfrm flipH="1" flipV="1">
            <a:off x="3200400" y="6096000"/>
            <a:ext cx="3048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161" name="Line 27"/>
          <p:cNvSpPr>
            <a:spLocks noChangeShapeType="1"/>
          </p:cNvSpPr>
          <p:nvPr/>
        </p:nvSpPr>
        <p:spPr bwMode="auto">
          <a:xfrm flipH="1" flipV="1">
            <a:off x="1752600" y="4800600"/>
            <a:ext cx="1524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162" name="Line 28"/>
          <p:cNvSpPr>
            <a:spLocks noChangeShapeType="1"/>
          </p:cNvSpPr>
          <p:nvPr/>
        </p:nvSpPr>
        <p:spPr bwMode="auto">
          <a:xfrm flipV="1">
            <a:off x="1600200" y="34290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163" name="Line 29"/>
          <p:cNvSpPr>
            <a:spLocks noChangeShapeType="1"/>
          </p:cNvSpPr>
          <p:nvPr/>
        </p:nvSpPr>
        <p:spPr bwMode="auto">
          <a:xfrm flipV="1">
            <a:off x="2819400" y="2590800"/>
            <a:ext cx="533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164" name="Rectangle 30"/>
          <p:cNvSpPr>
            <a:spLocks noChangeArrowheads="1"/>
          </p:cNvSpPr>
          <p:nvPr/>
        </p:nvSpPr>
        <p:spPr bwMode="auto">
          <a:xfrm>
            <a:off x="0" y="6564313"/>
            <a:ext cx="330676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200"/>
              <a:t>Ma.Science and Engineering Framework 2006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4"/>
          <p:cNvSpPr>
            <a:spLocks noChangeArrowheads="1"/>
          </p:cNvSpPr>
          <p:nvPr/>
        </p:nvSpPr>
        <p:spPr bwMode="auto">
          <a:xfrm>
            <a:off x="3581400" y="685800"/>
            <a:ext cx="1828800" cy="8382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1800"/>
              <a:t>Identify the </a:t>
            </a:r>
          </a:p>
          <a:p>
            <a:pPr algn="ctr"/>
            <a:r>
              <a:rPr lang="en-US" altLang="en-US" sz="1800"/>
              <a:t>problem </a:t>
            </a:r>
          </a:p>
          <a:p>
            <a:pPr algn="ctr"/>
            <a:endParaRPr lang="en-US" altLang="en-US" sz="1800"/>
          </a:p>
        </p:txBody>
      </p:sp>
      <p:sp>
        <p:nvSpPr>
          <p:cNvPr id="7171" name="Text Box 5"/>
          <p:cNvSpPr txBox="1">
            <a:spLocks noChangeArrowheads="1"/>
          </p:cNvSpPr>
          <p:nvPr/>
        </p:nvSpPr>
        <p:spPr bwMode="auto">
          <a:xfrm>
            <a:off x="1127125" y="2097088"/>
            <a:ext cx="57610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/>
              <a:t>Identify the problem in need of a solution.</a:t>
            </a:r>
          </a:p>
        </p:txBody>
      </p:sp>
      <p:pic>
        <p:nvPicPr>
          <p:cNvPr id="7172" name="Picture 7" descr="MCj0078622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0" y="2590800"/>
            <a:ext cx="1857375" cy="399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3" name="Rectangle 8"/>
          <p:cNvSpPr>
            <a:spLocks noChangeArrowheads="1"/>
          </p:cNvSpPr>
          <p:nvPr/>
        </p:nvSpPr>
        <p:spPr bwMode="auto">
          <a:xfrm>
            <a:off x="1143000" y="3124200"/>
            <a:ext cx="5334000" cy="3352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7174" name="Text Box 10"/>
          <p:cNvSpPr txBox="1">
            <a:spLocks noChangeArrowheads="1"/>
          </p:cNvSpPr>
          <p:nvPr/>
        </p:nvSpPr>
        <p:spPr bwMode="auto">
          <a:xfrm>
            <a:off x="1219200" y="3581400"/>
            <a:ext cx="540385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chemeClr val="accent2"/>
                </a:solidFill>
              </a:rPr>
              <a:t>The problem in this project is to create</a:t>
            </a:r>
          </a:p>
          <a:p>
            <a:r>
              <a:rPr lang="en-US" altLang="en-US">
                <a:solidFill>
                  <a:schemeClr val="accent2"/>
                </a:solidFill>
              </a:rPr>
              <a:t> a robot that can travel 20 feet and </a:t>
            </a:r>
          </a:p>
          <a:p>
            <a:r>
              <a:rPr lang="en-US" altLang="en-US">
                <a:solidFill>
                  <a:schemeClr val="accent2"/>
                </a:solidFill>
              </a:rPr>
              <a:t>come back the 20 feet as fast as </a:t>
            </a:r>
          </a:p>
          <a:p>
            <a:r>
              <a:rPr lang="en-US" altLang="en-US">
                <a:solidFill>
                  <a:schemeClr val="accent2"/>
                </a:solidFill>
              </a:rPr>
              <a:t>possible.</a:t>
            </a:r>
          </a:p>
        </p:txBody>
      </p:sp>
      <p:sp>
        <p:nvSpPr>
          <p:cNvPr id="7175" name="Rectangle 11"/>
          <p:cNvSpPr>
            <a:spLocks noChangeArrowheads="1"/>
          </p:cNvSpPr>
          <p:nvPr/>
        </p:nvSpPr>
        <p:spPr bwMode="auto">
          <a:xfrm>
            <a:off x="0" y="6564313"/>
            <a:ext cx="330676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200"/>
              <a:t>Ma.Science and Engineering Framework 2006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4"/>
          <p:cNvSpPr>
            <a:spLocks noChangeArrowheads="1"/>
          </p:cNvSpPr>
          <p:nvPr/>
        </p:nvSpPr>
        <p:spPr bwMode="auto">
          <a:xfrm>
            <a:off x="2438400" y="304800"/>
            <a:ext cx="4572000" cy="18288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/>
              <a:t>Research the </a:t>
            </a:r>
          </a:p>
          <a:p>
            <a:pPr algn="ctr"/>
            <a:r>
              <a:rPr lang="en-US" altLang="en-US"/>
              <a:t>problem</a:t>
            </a:r>
          </a:p>
        </p:txBody>
      </p:sp>
      <p:sp>
        <p:nvSpPr>
          <p:cNvPr id="8195" name="Text Box 5"/>
          <p:cNvSpPr txBox="1">
            <a:spLocks noChangeArrowheads="1"/>
          </p:cNvSpPr>
          <p:nvPr/>
        </p:nvSpPr>
        <p:spPr bwMode="auto">
          <a:xfrm>
            <a:off x="304800" y="2590800"/>
            <a:ext cx="63817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1800"/>
              <a:t>Examine the current state of the issues and current solutions.</a:t>
            </a:r>
          </a:p>
          <a:p>
            <a:r>
              <a:rPr lang="en-US" altLang="en-US" sz="1800">
                <a:solidFill>
                  <a:schemeClr val="accent2"/>
                </a:solidFill>
              </a:rPr>
              <a:t>Student: I have discovered that the smaller and more compact the robot, the faster it will go.</a:t>
            </a:r>
            <a:endParaRPr lang="en-US" altLang="en-US" sz="1800"/>
          </a:p>
          <a:p>
            <a:endParaRPr lang="en-US" altLang="en-US" sz="1800"/>
          </a:p>
        </p:txBody>
      </p:sp>
      <p:pic>
        <p:nvPicPr>
          <p:cNvPr id="8196" name="Picture 6" descr="MCj0409899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1800" y="2590800"/>
            <a:ext cx="1844675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7" name="Text Box 7"/>
          <p:cNvSpPr txBox="1">
            <a:spLocks noChangeArrowheads="1"/>
          </p:cNvSpPr>
          <p:nvPr/>
        </p:nvSpPr>
        <p:spPr bwMode="auto">
          <a:xfrm>
            <a:off x="517525" y="4760913"/>
            <a:ext cx="4054475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1800"/>
              <a:t>Explore other options via the internet</a:t>
            </a:r>
          </a:p>
          <a:p>
            <a:r>
              <a:rPr lang="en-US" altLang="en-US" sz="1800">
                <a:solidFill>
                  <a:schemeClr val="accent2"/>
                </a:solidFill>
              </a:rPr>
              <a:t>Student: http://www.education.rec.ri.cmu.edu/roboticscurriculum/multimedia/buildquest3.shtml</a:t>
            </a:r>
          </a:p>
        </p:txBody>
      </p:sp>
      <p:pic>
        <p:nvPicPr>
          <p:cNvPr id="8198" name="Picture 8" descr="j0300520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4876800"/>
            <a:ext cx="23622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9" name="Rectangle 9"/>
          <p:cNvSpPr>
            <a:spLocks noChangeArrowheads="1"/>
          </p:cNvSpPr>
          <p:nvPr/>
        </p:nvSpPr>
        <p:spPr bwMode="auto">
          <a:xfrm>
            <a:off x="0" y="6583363"/>
            <a:ext cx="330676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200"/>
              <a:t>Ma.Science and Engineering Framework 2006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ChangeArrowheads="1"/>
          </p:cNvSpPr>
          <p:nvPr/>
        </p:nvSpPr>
        <p:spPr bwMode="auto">
          <a:xfrm>
            <a:off x="0" y="6583363"/>
            <a:ext cx="330676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200"/>
              <a:t>Ma.Science and Engineering Framework 2006</a:t>
            </a:r>
          </a:p>
        </p:txBody>
      </p:sp>
      <p:sp>
        <p:nvSpPr>
          <p:cNvPr id="9219" name="AutoShape 5"/>
          <p:cNvSpPr>
            <a:spLocks noChangeArrowheads="1"/>
          </p:cNvSpPr>
          <p:nvPr/>
        </p:nvSpPr>
        <p:spPr bwMode="auto">
          <a:xfrm>
            <a:off x="2438400" y="304800"/>
            <a:ext cx="4572000" cy="18288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/>
              <a:t>Develop solutions</a:t>
            </a:r>
          </a:p>
        </p:txBody>
      </p:sp>
      <p:sp>
        <p:nvSpPr>
          <p:cNvPr id="9220" name="Text Box 6"/>
          <p:cNvSpPr txBox="1">
            <a:spLocks noChangeArrowheads="1"/>
          </p:cNvSpPr>
          <p:nvPr/>
        </p:nvSpPr>
        <p:spPr bwMode="auto">
          <a:xfrm>
            <a:off x="609600" y="2438400"/>
            <a:ext cx="16589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/>
              <a:t>Brainstorm</a:t>
            </a:r>
          </a:p>
        </p:txBody>
      </p:sp>
      <p:sp>
        <p:nvSpPr>
          <p:cNvPr id="9221" name="Text Box 7"/>
          <p:cNvSpPr txBox="1">
            <a:spLocks noChangeArrowheads="1"/>
          </p:cNvSpPr>
          <p:nvPr/>
        </p:nvSpPr>
        <p:spPr bwMode="auto">
          <a:xfrm>
            <a:off x="381000" y="3163888"/>
            <a:ext cx="86106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1800">
                <a:solidFill>
                  <a:schemeClr val="accent2"/>
                </a:solidFill>
              </a:rPr>
              <a:t>Student:	A robot with three motors, a robot with two motors, and a robot with one motor that will make it travel faster.</a:t>
            </a:r>
          </a:p>
        </p:txBody>
      </p:sp>
      <p:pic>
        <p:nvPicPr>
          <p:cNvPr id="11272" name="Picture 8" descr="Rhino%203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9675" y="4038600"/>
            <a:ext cx="233045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AutoShape 4"/>
          <p:cNvSpPr>
            <a:spLocks noChangeArrowheads="1"/>
          </p:cNvSpPr>
          <p:nvPr/>
        </p:nvSpPr>
        <p:spPr bwMode="auto">
          <a:xfrm>
            <a:off x="2438400" y="304800"/>
            <a:ext cx="4572000" cy="18288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/>
              <a:t>Select the best </a:t>
            </a:r>
          </a:p>
          <a:p>
            <a:pPr algn="ctr"/>
            <a:r>
              <a:rPr lang="en-US" altLang="en-US"/>
              <a:t>Possible solution(s)</a:t>
            </a:r>
          </a:p>
        </p:txBody>
      </p:sp>
      <p:sp>
        <p:nvSpPr>
          <p:cNvPr id="10243" name="Text Box 5"/>
          <p:cNvSpPr txBox="1">
            <a:spLocks noChangeArrowheads="1"/>
          </p:cNvSpPr>
          <p:nvPr/>
        </p:nvSpPr>
        <p:spPr bwMode="auto">
          <a:xfrm>
            <a:off x="669925" y="3011488"/>
            <a:ext cx="838358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chemeClr val="accent2"/>
                </a:solidFill>
              </a:rPr>
              <a:t>Student: A robot with two motors best meets the problem </a:t>
            </a:r>
          </a:p>
          <a:p>
            <a:r>
              <a:rPr lang="en-US" altLang="en-US">
                <a:solidFill>
                  <a:schemeClr val="accent2"/>
                </a:solidFill>
              </a:rPr>
              <a:t>Because it will have a lot of torque, but will also be light and </a:t>
            </a:r>
          </a:p>
          <a:p>
            <a:r>
              <a:rPr lang="en-US" altLang="en-US">
                <a:solidFill>
                  <a:schemeClr val="accent2"/>
                </a:solidFill>
              </a:rPr>
              <a:t>compact enough.</a:t>
            </a:r>
          </a:p>
        </p:txBody>
      </p:sp>
      <p:sp>
        <p:nvSpPr>
          <p:cNvPr id="10244" name="Text Box 8"/>
          <p:cNvSpPr txBox="1">
            <a:spLocks noChangeArrowheads="1"/>
          </p:cNvSpPr>
          <p:nvPr/>
        </p:nvSpPr>
        <p:spPr bwMode="auto">
          <a:xfrm>
            <a:off x="4191000" y="4343400"/>
            <a:ext cx="44958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/>
              <a:t>Capture the conversation in GoAnimate.com</a:t>
            </a:r>
          </a:p>
        </p:txBody>
      </p:sp>
      <p:sp>
        <p:nvSpPr>
          <p:cNvPr id="10245" name="Rectangle 10"/>
          <p:cNvSpPr>
            <a:spLocks noChangeArrowheads="1"/>
          </p:cNvSpPr>
          <p:nvPr/>
        </p:nvSpPr>
        <p:spPr bwMode="auto">
          <a:xfrm>
            <a:off x="304800" y="6583363"/>
            <a:ext cx="330676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200"/>
              <a:t>Ma.Science and Engineering Framework 2006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4"/>
          <p:cNvSpPr>
            <a:spLocks noChangeArrowheads="1"/>
          </p:cNvSpPr>
          <p:nvPr/>
        </p:nvSpPr>
        <p:spPr bwMode="auto">
          <a:xfrm>
            <a:off x="2438400" y="304800"/>
            <a:ext cx="4572000" cy="18288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/>
              <a:t>Construct a prototype</a:t>
            </a:r>
          </a:p>
        </p:txBody>
      </p:sp>
      <p:sp>
        <p:nvSpPr>
          <p:cNvPr id="11267" name="Text Box 5"/>
          <p:cNvSpPr txBox="1">
            <a:spLocks noChangeArrowheads="1"/>
          </p:cNvSpPr>
          <p:nvPr/>
        </p:nvSpPr>
        <p:spPr bwMode="auto">
          <a:xfrm>
            <a:off x="381000" y="2514600"/>
            <a:ext cx="86693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chemeClr val="accent2"/>
                </a:solidFill>
              </a:rPr>
              <a:t>Student: Build a robot with your nxt  lego kit(put first prototype)</a:t>
            </a:r>
          </a:p>
        </p:txBody>
      </p:sp>
      <p:sp>
        <p:nvSpPr>
          <p:cNvPr id="11268" name="Rectangle 7"/>
          <p:cNvSpPr>
            <a:spLocks noChangeArrowheads="1"/>
          </p:cNvSpPr>
          <p:nvPr/>
        </p:nvSpPr>
        <p:spPr bwMode="auto">
          <a:xfrm>
            <a:off x="304800" y="6583363"/>
            <a:ext cx="330676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200"/>
              <a:t>Ma.Science and Engineering Framework 2006</a:t>
            </a:r>
          </a:p>
        </p:txBody>
      </p:sp>
      <p:pic>
        <p:nvPicPr>
          <p:cNvPr id="11269" name="Picture 5" descr="C:\Users\sean\Pictures\IMG_20131113_1001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2895600"/>
            <a:ext cx="3848100" cy="3505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C:\Users\sean\Pictures\IMG_20131114_1129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378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Quadrant">
  <a:themeElements>
    <a:clrScheme name="Quadrant 2">
      <a:dk1>
        <a:srgbClr val="000000"/>
      </a:dk1>
      <a:lt1>
        <a:srgbClr val="FFFFFF"/>
      </a:lt1>
      <a:dk2>
        <a:srgbClr val="420000"/>
      </a:dk2>
      <a:lt2>
        <a:srgbClr val="660000"/>
      </a:lt2>
      <a:accent1>
        <a:srgbClr val="CCCC00"/>
      </a:accent1>
      <a:accent2>
        <a:srgbClr val="999966"/>
      </a:accent2>
      <a:accent3>
        <a:srgbClr val="FFFFFF"/>
      </a:accent3>
      <a:accent4>
        <a:srgbClr val="000000"/>
      </a:accent4>
      <a:accent5>
        <a:srgbClr val="E2E2AA"/>
      </a:accent5>
      <a:accent6>
        <a:srgbClr val="8A8A5C"/>
      </a:accent6>
      <a:hlink>
        <a:srgbClr val="996633"/>
      </a:hlink>
      <a:folHlink>
        <a:srgbClr val="993300"/>
      </a:folHlink>
    </a:clrScheme>
    <a:fontScheme name="Quadran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Quadrant 1">
        <a:dk1>
          <a:srgbClr val="5C5674"/>
        </a:dk1>
        <a:lt1>
          <a:srgbClr val="FFFFFF"/>
        </a:lt1>
        <a:dk2>
          <a:srgbClr val="85986A"/>
        </a:dk2>
        <a:lt2>
          <a:srgbClr val="FFFFFF"/>
        </a:lt2>
        <a:accent1>
          <a:srgbClr val="666633"/>
        </a:accent1>
        <a:accent2>
          <a:srgbClr val="ADC5B8"/>
        </a:accent2>
        <a:accent3>
          <a:srgbClr val="C2CAB9"/>
        </a:accent3>
        <a:accent4>
          <a:srgbClr val="DADADA"/>
        </a:accent4>
        <a:accent5>
          <a:srgbClr val="B8B8AD"/>
        </a:accent5>
        <a:accent6>
          <a:srgbClr val="9CB2A6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2">
        <a:dk1>
          <a:srgbClr val="000000"/>
        </a:dk1>
        <a:lt1>
          <a:srgbClr val="FFFFFF"/>
        </a:lt1>
        <a:dk2>
          <a:srgbClr val="420000"/>
        </a:dk2>
        <a:lt2>
          <a:srgbClr val="660000"/>
        </a:lt2>
        <a:accent1>
          <a:srgbClr val="CCCC00"/>
        </a:accent1>
        <a:accent2>
          <a:srgbClr val="999966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8A8A5C"/>
        </a:accent6>
        <a:hlink>
          <a:srgbClr val="996633"/>
        </a:hlink>
        <a:folHlink>
          <a:srgbClr val="99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3">
        <a:dk1>
          <a:srgbClr val="618052"/>
        </a:dk1>
        <a:lt1>
          <a:srgbClr val="FFFFE3"/>
        </a:lt1>
        <a:dk2>
          <a:srgbClr val="162E36"/>
        </a:dk2>
        <a:lt2>
          <a:srgbClr val="FFFFFF"/>
        </a:lt2>
        <a:accent1>
          <a:srgbClr val="336699"/>
        </a:accent1>
        <a:accent2>
          <a:srgbClr val="69888B"/>
        </a:accent2>
        <a:accent3>
          <a:srgbClr val="ABADAE"/>
        </a:accent3>
        <a:accent4>
          <a:srgbClr val="DADAC2"/>
        </a:accent4>
        <a:accent5>
          <a:srgbClr val="ADB8CA"/>
        </a:accent5>
        <a:accent6>
          <a:srgbClr val="5E7B7D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4">
        <a:dk1>
          <a:srgbClr val="000000"/>
        </a:dk1>
        <a:lt1>
          <a:srgbClr val="FFFFFF"/>
        </a:lt1>
        <a:dk2>
          <a:srgbClr val="000000"/>
        </a:dk2>
        <a:lt2>
          <a:srgbClr val="CC0000"/>
        </a:lt2>
        <a:accent1>
          <a:srgbClr val="FFCC00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2D5CB9"/>
        </a:accent6>
        <a:hlink>
          <a:srgbClr val="666699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5">
        <a:dk1>
          <a:srgbClr val="666699"/>
        </a:dk1>
        <a:lt1>
          <a:srgbClr val="FFFFFF"/>
        </a:lt1>
        <a:dk2>
          <a:srgbClr val="000033"/>
        </a:dk2>
        <a:lt2>
          <a:srgbClr val="FFFFFF"/>
        </a:lt2>
        <a:accent1>
          <a:srgbClr val="9966FF"/>
        </a:accent1>
        <a:accent2>
          <a:srgbClr val="CCCCFF"/>
        </a:accent2>
        <a:accent3>
          <a:srgbClr val="AAAAAD"/>
        </a:accent3>
        <a:accent4>
          <a:srgbClr val="DADADA"/>
        </a:accent4>
        <a:accent5>
          <a:srgbClr val="CAB8FF"/>
        </a:accent5>
        <a:accent6>
          <a:srgbClr val="B9B9E7"/>
        </a:accent6>
        <a:hlink>
          <a:srgbClr val="CC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6">
        <a:dk1>
          <a:srgbClr val="000000"/>
        </a:dk1>
        <a:lt1>
          <a:srgbClr val="FFFFFF"/>
        </a:lt1>
        <a:dk2>
          <a:srgbClr val="000000"/>
        </a:dk2>
        <a:lt2>
          <a:srgbClr val="669966"/>
        </a:lt2>
        <a:accent1>
          <a:srgbClr val="CCCC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8AB9"/>
        </a:accent6>
        <a:hlink>
          <a:srgbClr val="000066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7">
        <a:dk1>
          <a:srgbClr val="0099CC"/>
        </a:dk1>
        <a:lt1>
          <a:srgbClr val="FFFFFF"/>
        </a:lt1>
        <a:dk2>
          <a:srgbClr val="000099"/>
        </a:dk2>
        <a:lt2>
          <a:srgbClr val="FFFFFF"/>
        </a:lt2>
        <a:accent1>
          <a:srgbClr val="0099CC"/>
        </a:accent1>
        <a:accent2>
          <a:srgbClr val="6600FF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5C00E7"/>
        </a:accent6>
        <a:hlink>
          <a:srgbClr val="FFCC00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8">
        <a:dk1>
          <a:srgbClr val="000033"/>
        </a:dk1>
        <a:lt1>
          <a:srgbClr val="FFFFFF"/>
        </a:lt1>
        <a:dk2>
          <a:srgbClr val="003366"/>
        </a:dk2>
        <a:lt2>
          <a:srgbClr val="275C6D"/>
        </a:lt2>
        <a:accent1>
          <a:srgbClr val="A7D2DF"/>
        </a:accent1>
        <a:accent2>
          <a:srgbClr val="108DA6"/>
        </a:accent2>
        <a:accent3>
          <a:srgbClr val="FFFFFF"/>
        </a:accent3>
        <a:accent4>
          <a:srgbClr val="00002A"/>
        </a:accent4>
        <a:accent5>
          <a:srgbClr val="D0E5EC"/>
        </a:accent5>
        <a:accent6>
          <a:srgbClr val="0D7F96"/>
        </a:accent6>
        <a:hlink>
          <a:srgbClr val="666699"/>
        </a:hlink>
        <a:folHlink>
          <a:srgbClr val="99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9">
        <a:dk1>
          <a:srgbClr val="CC3300"/>
        </a:dk1>
        <a:lt1>
          <a:srgbClr val="FFFFFF"/>
        </a:lt1>
        <a:dk2>
          <a:srgbClr val="000000"/>
        </a:dk2>
        <a:lt2>
          <a:srgbClr val="FFFFCC"/>
        </a:lt2>
        <a:accent1>
          <a:srgbClr val="FF9900"/>
        </a:accent1>
        <a:accent2>
          <a:srgbClr val="9933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8A2D00"/>
        </a:accent6>
        <a:hlink>
          <a:srgbClr val="CEC5A2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468</TotalTime>
  <Words>425</Words>
  <Application>Microsoft Office PowerPoint</Application>
  <PresentationFormat>On-screen Show (4:3)</PresentationFormat>
  <Paragraphs>81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Times New Roman</vt:lpstr>
      <vt:lpstr>Wingdings</vt:lpstr>
      <vt:lpstr>Default Design</vt:lpstr>
      <vt:lpstr>Quadrant</vt:lpstr>
      <vt:lpstr>Somerset Berkley Regional High School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>technology &amp; engineering department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tech ed</dc:creator>
  <cp:lastModifiedBy>sean</cp:lastModifiedBy>
  <cp:revision>44</cp:revision>
  <dcterms:created xsi:type="dcterms:W3CDTF">2006-11-02T13:13:47Z</dcterms:created>
  <dcterms:modified xsi:type="dcterms:W3CDTF">2013-11-26T03:39:04Z</dcterms:modified>
</cp:coreProperties>
</file>